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4" r:id="rId2"/>
    <p:sldId id="256" r:id="rId3"/>
    <p:sldId id="267" r:id="rId4"/>
    <p:sldId id="361" r:id="rId5"/>
    <p:sldId id="362" r:id="rId6"/>
    <p:sldId id="329" r:id="rId7"/>
    <p:sldId id="258" r:id="rId8"/>
    <p:sldId id="259" r:id="rId9"/>
    <p:sldId id="260" r:id="rId10"/>
    <p:sldId id="302" r:id="rId11"/>
    <p:sldId id="303" r:id="rId12"/>
    <p:sldId id="304" r:id="rId13"/>
    <p:sldId id="312" r:id="rId14"/>
    <p:sldId id="263" r:id="rId15"/>
    <p:sldId id="313" r:id="rId16"/>
    <p:sldId id="306" r:id="rId17"/>
    <p:sldId id="261" r:id="rId18"/>
    <p:sldId id="332" r:id="rId19"/>
    <p:sldId id="364" r:id="rId20"/>
    <p:sldId id="365" r:id="rId21"/>
    <p:sldId id="367" r:id="rId22"/>
    <p:sldId id="366" r:id="rId23"/>
    <p:sldId id="363" r:id="rId24"/>
    <p:sldId id="337" r:id="rId25"/>
    <p:sldId id="338" r:id="rId26"/>
    <p:sldId id="346" r:id="rId27"/>
    <p:sldId id="350" r:id="rId28"/>
    <p:sldId id="347" r:id="rId29"/>
    <p:sldId id="348" r:id="rId30"/>
    <p:sldId id="360" r:id="rId31"/>
    <p:sldId id="343" r:id="rId32"/>
    <p:sldId id="358" r:id="rId33"/>
    <p:sldId id="300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EAEC56-97CB-462B-958B-34D93F201EE8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AD5CE77-0002-42E1-849D-0D902E9F23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61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E0BE0D-8FFC-4523-9B3F-5334FD218CA3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C6018A-A7C8-4B32-8BC7-8CDE5ED9B6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018A-A7C8-4B32-8BC7-8CDE5ED9B62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018A-A7C8-4B32-8BC7-8CDE5ED9B62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 general – don’t need to get into all of the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018A-A7C8-4B32-8BC7-8CDE5ED9B62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Reviewed other systems first</a:t>
            </a:r>
            <a:r>
              <a:rPr lang="en-US" baseline="0" dirty="0" smtClean="0"/>
              <a:t> – rural vs. urban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018A-A7C8-4B32-8BC7-8CDE5ED9B62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sign up form for next round?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6018A-A7C8-4B32-8BC7-8CDE5ED9B62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3008313" cy="3992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B59E-0164-4BBA-9CE2-8FBAC6EFC256}" type="datetimeFigureOut">
              <a:rPr lang="en-US" smtClean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559A-27E7-4D79-A8B6-4BCB394A47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WordPictureWatermark11162783" descr="MNRRA_FactSheet09-04-12"/>
          <p:cNvPicPr>
            <a:picLocks noChangeAspect="1" noChangeArrowheads="1"/>
          </p:cNvPicPr>
          <p:nvPr userDrawn="1"/>
        </p:nvPicPr>
        <p:blipFill>
          <a:blip r:embed="rId13" cstate="print"/>
          <a:srcRect t="84091" b="6250"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</p:spPr>
      </p:pic>
      <p:pic>
        <p:nvPicPr>
          <p:cNvPr id="8" name="WordPictureWatermark11162783" descr="MNRRA_FactSheet09-04-12"/>
          <p:cNvPicPr>
            <a:picLocks noChangeAspect="1" noChangeArrowheads="1"/>
          </p:cNvPicPr>
          <p:nvPr userDrawn="1"/>
        </p:nvPicPr>
        <p:blipFill>
          <a:blip r:embed="rId13" cstate="print"/>
          <a:srcRect t="3674" b="8924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mrlc.gov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addleshare.org/" TargetMode="External"/><Relationship Id="rId5" Type="http://schemas.openxmlformats.org/officeDocument/2006/relationships/image" Target="../media/image40.ti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vertripplanner.org/" TargetMode="External"/><Relationship Id="rId2" Type="http://schemas.openxmlformats.org/officeDocument/2006/relationships/hyperlink" Target="http://www.paddleshare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://www.paddleshare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44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Protecting Visual Resources </a:t>
            </a:r>
            <a:r>
              <a:rPr lang="en-US" sz="3000" dirty="0" smtClean="0"/>
              <a:t>to Enhance Open </a:t>
            </a:r>
            <a:r>
              <a:rPr lang="en-US" sz="3000" dirty="0"/>
              <a:t>Space in a (multi-jurisdictional) Urban River Corridor.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143000"/>
          </a:xfrm>
        </p:spPr>
        <p:txBody>
          <a:bodyPr>
            <a:noAutofit/>
          </a:bodyPr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Susan Overson, National Park Service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Mississippi National River and Recreation Area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Upper Mississippi River Conservation Committee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March 23,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777" y="2633958"/>
            <a:ext cx="2743200" cy="1828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2618785"/>
            <a:ext cx="2438400" cy="1828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618971"/>
            <a:ext cx="2743200" cy="182842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Needed to apply to a broad range of views to work in multiple settings, such as rural or urban</a:t>
            </a:r>
          </a:p>
          <a:p>
            <a:r>
              <a:rPr lang="en-US" dirty="0" smtClean="0"/>
              <a:t>Used four different layers of data merged together to create an overall value:</a:t>
            </a:r>
          </a:p>
          <a:p>
            <a:pPr lvl="1"/>
            <a:r>
              <a:rPr lang="en-US" dirty="0" smtClean="0"/>
              <a:t>Visual Character Unit (VCU)</a:t>
            </a:r>
          </a:p>
          <a:p>
            <a:pPr lvl="1"/>
            <a:r>
              <a:rPr lang="en-US" dirty="0" smtClean="0"/>
              <a:t>Viewpoint Evaluation (VPE)</a:t>
            </a:r>
          </a:p>
          <a:p>
            <a:pPr lvl="1"/>
            <a:r>
              <a:rPr lang="en-US" dirty="0" smtClean="0"/>
              <a:t>Use Intensity &amp; Duration (UID)</a:t>
            </a:r>
          </a:p>
          <a:p>
            <a:pPr lvl="1"/>
            <a:r>
              <a:rPr lang="en-US" dirty="0" smtClean="0"/>
              <a:t>Stability Risk Factor (SRF)</a:t>
            </a:r>
          </a:p>
          <a:p>
            <a:r>
              <a:rPr lang="en-US" dirty="0" smtClean="0"/>
              <a:t>Layers can be updated over time as land uses change or more information becomes available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Character Unit (VCU)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 VCU is an area of land with similar visual characteristics and land use patterns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For each VCU, a description and numeric value is given for landform, vegetation, water, and the built environment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</a:t>
            </a:r>
            <a:r>
              <a:rPr lang="en-US" dirty="0" smtClean="0"/>
              <a:t>aseline of visual characteristics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Used National Land Cover Database (NLCD)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Has nationwide coverage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Supports a wide variety of Federal, State, local and nongovernmental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 data products are available for download at no charge to the public (</a:t>
            </a:r>
            <a:r>
              <a:rPr lang="en-US" u="sng" dirty="0" smtClean="0">
                <a:hlinkClick r:id="rId2"/>
              </a:rPr>
              <a:t>www.mrlc.gov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Field documentation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58650"/>
            <a:ext cx="3086100" cy="195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22258"/>
            <a:ext cx="2971800" cy="2111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Viewpoint Evaluation (VPE)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Specific locations of high visual interest.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Evaluated </a:t>
            </a:r>
            <a:r>
              <a:rPr lang="en-US" dirty="0" smtClean="0"/>
              <a:t>during </a:t>
            </a:r>
            <a:r>
              <a:rPr lang="en-US" dirty="0"/>
              <a:t>“leaf off” and “leaf on</a:t>
            </a:r>
            <a:r>
              <a:rPr lang="en-US" dirty="0" smtClean="0"/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Each viewpoint was given a score (1 – 5) for each of the following elements: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Cohesiveness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Intactness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ariety/complexity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attern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isual interest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niqueness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This rating was applied to the entire viewshed  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1" y="1905000"/>
            <a:ext cx="2860677" cy="190711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2958651" cy="1972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Viewpoint Evaluation (VPE)</a:t>
            </a:r>
            <a:endParaRPr lang="en-US" dirty="0"/>
          </a:p>
        </p:txBody>
      </p:sp>
      <p:pic>
        <p:nvPicPr>
          <p:cNvPr id="17" name="Content Placeholder 16" descr="MNRRA_VPE_FinalForm_Page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4007283" cy="440801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Content Placeholder 19" descr="MNRRA_VPE_FinalForm_Page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600200"/>
            <a:ext cx="3633414" cy="44620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Use Intensity &amp; Duration (UID)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Not </a:t>
            </a:r>
            <a:r>
              <a:rPr lang="en-US" dirty="0"/>
              <a:t>all views are experienced in the same way or for the same amount of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The UID ratio measures the intensity or volume of a type of use, versus the duration of a user experience.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ar </a:t>
            </a:r>
            <a:r>
              <a:rPr lang="en-US" dirty="0"/>
              <a:t>commuters </a:t>
            </a:r>
            <a:r>
              <a:rPr lang="en-US" dirty="0" smtClean="0"/>
              <a:t> vs. people picnicking at a park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experiences have merit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ratio is </a:t>
            </a:r>
            <a:r>
              <a:rPr lang="en-US" dirty="0" smtClean="0"/>
              <a:t>captured from the same viewpoint as the VPE </a:t>
            </a:r>
          </a:p>
          <a:p>
            <a:r>
              <a:rPr lang="en-US" dirty="0" smtClean="0"/>
              <a:t>Values were kept general</a:t>
            </a:r>
          </a:p>
          <a:p>
            <a:pPr lvl="1"/>
            <a:r>
              <a:rPr lang="en-US" dirty="0" smtClean="0"/>
              <a:t>Use ranges from low (1) to high (5)</a:t>
            </a:r>
          </a:p>
          <a:p>
            <a:pPr lvl="1"/>
            <a:r>
              <a:rPr lang="en-US" dirty="0" smtClean="0"/>
              <a:t>Duration ranges from brief (1) to extended (5)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10000"/>
            <a:ext cx="3124200" cy="198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2895600" cy="21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Intensity &amp; Duration (UID)</a:t>
            </a:r>
            <a:endParaRPr lang="en-US" dirty="0"/>
          </a:p>
        </p:txBody>
      </p:sp>
      <p:pic>
        <p:nvPicPr>
          <p:cNvPr id="7" name="Content Placeholder 6" descr="MNRRA_UID_FinalForm_Page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78107"/>
            <a:ext cx="4038600" cy="39701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MNRRA_UID_FinalForm_Page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01476"/>
            <a:ext cx="4038600" cy="432341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Stability Risk Factor (SRF)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Identified landscapes that are at a higher risk of change than others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Based on the same boundaries that create the VCUs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Low, Medium, High risk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Low Risk: existing land use that is supported by zoning, such as downtown Minneapolis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High Risk: agricultural land use, but underlying zoning is residential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82800"/>
            <a:ext cx="3200400" cy="20286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01800"/>
            <a:ext cx="3124200" cy="208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Public and Volunteer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8862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Provided input on which viewpoints to analyze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Web page, meetings, stakeholders, newsletters, visitor center,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60 volunteers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“Leaf Off”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April 26, 27, 30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“Leaf On” June 1, 3, 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Added credibility to process</a:t>
            </a:r>
          </a:p>
          <a:p>
            <a:endParaRPr lang="en-US" dirty="0"/>
          </a:p>
        </p:txBody>
      </p:sp>
      <p:pic>
        <p:nvPicPr>
          <p:cNvPr id="4" name="041C66DE-FAAC-4E8C-B80E-5E4BE4C2C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895856"/>
            <a:ext cx="4393184" cy="32948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503238"/>
          </a:xfrm>
        </p:spPr>
        <p:txBody>
          <a:bodyPr>
            <a:noAutofit/>
          </a:bodyPr>
          <a:lstStyle/>
          <a:p>
            <a:r>
              <a:rPr lang="en-US" sz="2800" dirty="0" smtClean="0"/>
              <a:t>Volunteers/Public Stakeholders received training on how to rank views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6149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62200"/>
            <a:ext cx="4267200" cy="3048000"/>
          </a:xfrm>
        </p:spPr>
      </p:pic>
    </p:spTree>
    <p:extLst>
      <p:ext uri="{BB962C8B-B14F-4D97-AF65-F5344CB8AC3E}">
        <p14:creationId xmlns:p14="http://schemas.microsoft.com/office/powerpoint/2010/main" val="362888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3238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Viewpoint Ratings (Leaf Off/On)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22955"/>
            <a:ext cx="4191000" cy="266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4191000" cy="265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82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u="sng" dirty="0" smtClean="0"/>
              <a:t>MISSISSIPPI NRRA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4958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54,000-acre urban, national park established by Congress in 1988 to preserve, enhance, and protect the Mississippi River in the Twin Cities metro area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Encompasses 72 miles along both sides of </a:t>
            </a:r>
            <a:r>
              <a:rPr lang="en-US" dirty="0"/>
              <a:t>r</a:t>
            </a:r>
            <a:r>
              <a:rPr lang="en-US" dirty="0" smtClean="0"/>
              <a:t>iver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NPS owns very little 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Work in partnership with over 25 local governments and 90 river management entities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</a:t>
            </a:r>
            <a:r>
              <a:rPr lang="en-US" dirty="0" smtClean="0"/>
              <a:t>o preserve and enhance the </a:t>
            </a:r>
            <a:r>
              <a:rPr lang="en-US" i="1" dirty="0" smtClean="0">
                <a:solidFill>
                  <a:schemeClr val="accent1"/>
                </a:solidFill>
              </a:rPr>
              <a:t>scenic</a:t>
            </a:r>
            <a:r>
              <a:rPr lang="en-US" dirty="0" smtClean="0"/>
              <a:t>, </a:t>
            </a:r>
            <a:r>
              <a:rPr lang="en-US" i="1" dirty="0" smtClean="0">
                <a:solidFill>
                  <a:schemeClr val="accent1"/>
                </a:solidFill>
              </a:rPr>
              <a:t>recreational</a:t>
            </a:r>
            <a:r>
              <a:rPr lang="en-US" dirty="0" smtClean="0"/>
              <a:t>, historical, cultural, natural, and scientific values</a:t>
            </a:r>
          </a:p>
          <a:p>
            <a:pPr lvl="1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3829050"/>
            <a:ext cx="2286000" cy="15239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752600"/>
            <a:ext cx="2286000" cy="17145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8229600" cy="503238"/>
          </a:xfrm>
        </p:spPr>
        <p:txBody>
          <a:bodyPr/>
          <a:lstStyle/>
          <a:p>
            <a:r>
              <a:rPr lang="en-US" dirty="0" smtClean="0"/>
              <a:t>Outcomes</a:t>
            </a:r>
            <a:br>
              <a:rPr lang="en-US" dirty="0" smtClean="0"/>
            </a:br>
            <a:r>
              <a:rPr lang="en-US" sz="2800" dirty="0" smtClean="0"/>
              <a:t>Potential for Change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3934"/>
            <a:ext cx="3933041" cy="247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3886200" cy="246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624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503238"/>
          </a:xfrm>
        </p:spPr>
        <p:txBody>
          <a:bodyPr/>
          <a:lstStyle/>
          <a:p>
            <a:r>
              <a:rPr lang="en-US" dirty="0" smtClean="0"/>
              <a:t>Viewpoint Evaluations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Combined Scores</a:t>
            </a:r>
            <a:endParaRPr lang="en-U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15" y="1776366"/>
            <a:ext cx="3811985" cy="434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349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Management Recommendations for 20 Views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4038600" cy="2692400"/>
          </a:xfrm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3" y="1600200"/>
            <a:ext cx="39175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44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Recommendations/Next Steps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General Management Strategies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Existing/Potential/Desired Future </a:t>
            </a:r>
            <a:r>
              <a:rPr lang="en-US" sz="2600" dirty="0" smtClean="0"/>
              <a:t>Conditions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Five Landscape Categories (Prairie River, Urban River, Gorge, Working River, Forested Floodplain)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Great River Road Scenic Byway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20 Specific Views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Managing GIS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Specific Mitigation/Land Use Strategies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Zoning Codes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Design Guidelines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Vegetation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Maintenance/Enhancement Strategies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Integrating recommendations into local land use plans and ordinances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Work with local governments to incorporate plan’s recommendations into local land use plans and to apply assessment process to threatened views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Inform other national parks through the NPS Director’s “Enjoy the View” Call to Action Goal, which is building on what we did at Mississippi NRRA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Questions (before I go onto something completely different)?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9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3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Mississippi River Paddle Share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Launched August 25, 2016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798738"/>
            <a:ext cx="991079" cy="9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59276"/>
            <a:ext cx="838200" cy="10715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551955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6"/>
              </a:rPr>
              <a:t>www.paddleshare.org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62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600" dirty="0" smtClean="0"/>
              <a:t>2016 Pilot Project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51816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First-of-a-kind paddle/bike share in a national park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Self-serve kayak share system similar to </a:t>
            </a:r>
            <a:r>
              <a:rPr lang="en-US" dirty="0" smtClean="0"/>
              <a:t>Mpls bike share (Nice Ride MN)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Funding - $175,000 NPS/$40,000 REI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6 routes ranked according to specific selection criteria: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ike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station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or more transportation facilities (bike, bus, train)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Popular nearby destinations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Near major population center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Safe bike/paddle route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Willing partner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3.9 mile stretch in Minneapolis scored best (North Mississippi Regional Park to Boom Island)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Installed four paddle share stations: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North Mississippi Regional Park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Mississippi Watershed Management Organization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Boom Island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Bohemian Flats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Season : August 28 -October 31, 2016 (300 rentals)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32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NPS/USDOT Volpe Transportation Center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>
            <a:normAutofit fontScale="92500"/>
          </a:bodyPr>
          <a:lstStyle/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 smtClean="0"/>
              <a:t>Oversees equipment purchase, delivery, and installation (iPaddlePort)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 smtClean="0"/>
              <a:t>Funding/agreements/budget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en-US" sz="1800" dirty="0" smtClean="0"/>
              <a:t>ompliance with NPS funding criteria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 smtClean="0"/>
              <a:t>Ensure safety information reaches partners/users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 smtClean="0"/>
              <a:t>Coordination with Nice Ride Minnesota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800" dirty="0" smtClean="0"/>
              <a:t>Marketing, social media (Facebook and twitter), websites consistent with NPS standards and to improve reservations</a:t>
            </a:r>
          </a:p>
          <a:p>
            <a:pPr marL="461963" lvl="1" indent="0">
              <a:buNone/>
            </a:pPr>
            <a:r>
              <a:rPr lang="en-US" sz="1800" dirty="0" smtClean="0">
                <a:hlinkClick r:id="rId2"/>
              </a:rPr>
              <a:t>www.paddleshare.org</a:t>
            </a:r>
            <a:r>
              <a:rPr lang="en-US" sz="1800" dirty="0" smtClean="0"/>
              <a:t> (reservations)</a:t>
            </a:r>
          </a:p>
          <a:p>
            <a:pPr marL="461963" lvl="1" indent="0">
              <a:buNone/>
            </a:pPr>
            <a:r>
              <a:rPr lang="en-US" sz="1800" dirty="0" smtClean="0">
                <a:hlinkClick r:id="rId3"/>
              </a:rPr>
              <a:t>www.rivertripplanner.org</a:t>
            </a:r>
            <a:r>
              <a:rPr lang="en-US" sz="1800" dirty="0" smtClean="0"/>
              <a:t> (trip planning)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200"/>
            <a:ext cx="2463979" cy="4373563"/>
          </a:xfrm>
        </p:spPr>
      </p:pic>
    </p:spTree>
    <p:extLst>
      <p:ext uri="{BB962C8B-B14F-4D97-AF65-F5344CB8AC3E}">
        <p14:creationId xmlns:p14="http://schemas.microsoft.com/office/powerpoint/2010/main" val="2474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Partner Roles and Responsibilities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NPS/Volpe – Overall Coordination, funding, project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Landowners – Own, operate, and carry liability insurance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Mississippi Park Connection – Non-profit partner oversees Minneapolis project, fundraising,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iPaddleport – Manufacture, install, reservation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REI – Private partner funding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WheelFun Rentals – Operations and Maintenance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400"/>
            <a:ext cx="3183136" cy="4244182"/>
          </a:xfrm>
        </p:spPr>
      </p:pic>
    </p:spTree>
    <p:extLst>
      <p:ext uri="{BB962C8B-B14F-4D97-AF65-F5344CB8AC3E}">
        <p14:creationId xmlns:p14="http://schemas.microsoft.com/office/powerpoint/2010/main" val="12012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dirty="0" smtClean="0"/>
              <a:t>Sustainable Operations Model</a:t>
            </a:r>
            <a:endParaRPr lang="en-US" sz="3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Ensure revenue equals/exceeds O&amp;M costs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Partners own </a:t>
            </a:r>
            <a:r>
              <a:rPr lang="en-US" dirty="0" smtClean="0"/>
              <a:t>stations and do operations and maintenance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Partners carry liability insurance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Site work/installation (Partners)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Public (NPS) and private </a:t>
            </a:r>
            <a:r>
              <a:rPr lang="en-US" dirty="0" smtClean="0"/>
              <a:t>funding (NPS and MPC)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Robust </a:t>
            </a:r>
            <a:r>
              <a:rPr lang="en-US" dirty="0" smtClean="0"/>
              <a:t>and coordinated marketing  strategy (2017)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12" y="1676400"/>
            <a:ext cx="2171700" cy="21717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38600"/>
            <a:ext cx="263892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  </a:t>
            </a:r>
            <a:r>
              <a:rPr lang="en-US" sz="3200" dirty="0" smtClean="0"/>
              <a:t>2017 Project Budget</a:t>
            </a:r>
            <a:endParaRPr lang="en-US" sz="32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752600"/>
            <a:ext cx="4572000" cy="43891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dirty="0" smtClean="0"/>
              <a:t>Coon Rapids-North Miss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Total capital costs: $118,591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Total O&amp;M estimate: $18,271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Revenue estimate: $19,608</a:t>
            </a:r>
          </a:p>
          <a:p>
            <a:pPr marL="0" indent="0">
              <a:buNone/>
            </a:pPr>
            <a:r>
              <a:rPr lang="en-US" dirty="0" smtClean="0"/>
              <a:t>North Miss-Boom Island</a:t>
            </a:r>
            <a:endParaRPr lang="en-US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Total capital costs: </a:t>
            </a:r>
            <a:r>
              <a:rPr lang="en-US" sz="1900" dirty="0" smtClean="0"/>
              <a:t>$19,589</a:t>
            </a:r>
            <a:endParaRPr lang="en-US" sz="1900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Total O&amp;M estimate: </a:t>
            </a:r>
            <a:r>
              <a:rPr lang="en-US" sz="1900" dirty="0" smtClean="0"/>
              <a:t>$20,804</a:t>
            </a:r>
            <a:endParaRPr lang="en-US" sz="1900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Revenue estimate: $</a:t>
            </a:r>
            <a:r>
              <a:rPr lang="en-US" sz="1900" dirty="0" smtClean="0"/>
              <a:t>19,608</a:t>
            </a:r>
            <a:endParaRPr lang="en-US" sz="1900" dirty="0"/>
          </a:p>
          <a:p>
            <a:pPr marL="0" indent="0">
              <a:buNone/>
            </a:pPr>
            <a:r>
              <a:rPr lang="en-US" dirty="0" smtClean="0"/>
              <a:t>Bohemian Flats-Rowing Club</a:t>
            </a:r>
            <a:endParaRPr lang="en-US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Total capital costs: </a:t>
            </a:r>
            <a:r>
              <a:rPr lang="en-US" sz="1900" dirty="0" smtClean="0"/>
              <a:t>$28,912</a:t>
            </a:r>
            <a:endParaRPr lang="en-US" sz="1900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Total O&amp;M estimate: </a:t>
            </a:r>
            <a:r>
              <a:rPr lang="en-US" sz="1900" dirty="0" smtClean="0"/>
              <a:t>$2,172</a:t>
            </a:r>
            <a:endParaRPr lang="en-US" sz="1900" dirty="0"/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Revenue estimate: $</a:t>
            </a:r>
            <a:r>
              <a:rPr lang="en-US" sz="1900" dirty="0" smtClean="0"/>
              <a:t>13,072</a:t>
            </a:r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4829" y="1752600"/>
            <a:ext cx="4572000" cy="423672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dirty="0" smtClean="0"/>
              <a:t>Hidden Falls-Harriet Island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Total capital costs: $69,090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Total O&amp;M estimate: $18,271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Revenue estimate: $13,072</a:t>
            </a:r>
          </a:p>
          <a:p>
            <a:pPr marL="0" indent="0">
              <a:buNone/>
            </a:pPr>
            <a:r>
              <a:rPr lang="en-US" dirty="0" smtClean="0"/>
              <a:t>Assumptions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Five </a:t>
            </a:r>
            <a:r>
              <a:rPr lang="en-US" sz="1900" dirty="0"/>
              <a:t>months in operation = 89 days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 smtClean="0"/>
              <a:t>Three </a:t>
            </a:r>
            <a:r>
              <a:rPr lang="en-US" sz="1900" dirty="0"/>
              <a:t>3-hour rental blocks/day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Revenue = $18/rental (cost is $25/rental)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1900" dirty="0"/>
              <a:t>Rental rate = 17% (based on last year)</a:t>
            </a:r>
          </a:p>
        </p:txBody>
      </p:sp>
    </p:spTree>
    <p:extLst>
      <p:ext uri="{BB962C8B-B14F-4D97-AF65-F5344CB8AC3E}">
        <p14:creationId xmlns:p14="http://schemas.microsoft.com/office/powerpoint/2010/main" val="18581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503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Existing Public Access to Scenic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Great River Road National Scenic Byway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Mississippi River National Millennium Trail (MRT)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Grand Rounds National Scenic Byway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Mississippi NRRA National Water Trail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State, regional, and local parks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2895600" cy="4343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It 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www.paddleshare.org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Click “</a:t>
            </a:r>
            <a:r>
              <a:rPr lang="en-US" b="1" dirty="0" smtClean="0"/>
              <a:t>Make a Reservation” </a:t>
            </a:r>
            <a:r>
              <a:rPr lang="en-US" dirty="0" smtClean="0"/>
              <a:t>at your preferred launch site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Choose a rental period for a single or tandem kayak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Read safety info/sign waiver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Pay with a credit card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Receive access code via email or text that unlocks a specific locker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Remove your equipment, lock locker.  Enjoy your paddle!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Return equipment to return station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Take a Nice Ride Minnesota bike back to your launch.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866899"/>
            <a:ext cx="2667000" cy="20002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51" y="4114800"/>
            <a:ext cx="2703864" cy="20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4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2017 Proposed Expansion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114800" cy="3962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dirty="0"/>
              <a:t>Minneapolis 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Add return station at Minneapolis </a:t>
            </a:r>
            <a:r>
              <a:rPr lang="en-US" sz="2400" dirty="0"/>
              <a:t>Rowing </a:t>
            </a:r>
            <a:r>
              <a:rPr lang="en-US" sz="2400" dirty="0" smtClean="0"/>
              <a:t>Club </a:t>
            </a:r>
            <a:endParaRPr lang="en-US" sz="2400" dirty="0"/>
          </a:p>
          <a:p>
            <a:pPr marL="0" indent="0">
              <a:buNone/>
            </a:pPr>
            <a:r>
              <a:rPr lang="en-US" sz="3100" dirty="0" smtClean="0"/>
              <a:t>Saint Paul: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Hidden Falls Regional Park  (Rental)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Harriet Island (Return)</a:t>
            </a:r>
          </a:p>
          <a:p>
            <a:pPr marL="0" indent="0">
              <a:buNone/>
            </a:pPr>
            <a:r>
              <a:rPr lang="en-US" sz="3100" dirty="0" smtClean="0"/>
              <a:t>Three Rivers Park District: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Coon Rapids Dam Reg Park (Rental)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Brooklyn Park (Rental &amp; Return)</a:t>
            </a:r>
          </a:p>
          <a:p>
            <a:pPr marL="461963" indent="-273050">
              <a:buFont typeface="Wingdings" panose="05000000000000000000" pitchFamily="2" charset="2"/>
              <a:buChar char="Ø"/>
            </a:pPr>
            <a:r>
              <a:rPr lang="en-US" sz="2400" dirty="0" smtClean="0"/>
              <a:t>North Miss Regional Park (Return)</a:t>
            </a:r>
            <a:endParaRPr lang="en-US" sz="2500" dirty="0" smtClean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508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Next Steps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Funding approved (March/April 2017)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Develop agreements </a:t>
            </a:r>
            <a:r>
              <a:rPr lang="en-US" sz="2000" dirty="0"/>
              <a:t>(</a:t>
            </a:r>
            <a:r>
              <a:rPr lang="en-US" sz="2000" dirty="0" smtClean="0"/>
              <a:t>April 2017)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Order equipment (April 2017)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Site work/installation (May 15-June 1, 2017)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Update website, rivertripplanner.org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Plan season opener /event (June 2017)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Revise safety and operations plan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Learn to paddle classes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Open June 1!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2789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000" u="sng" dirty="0" smtClean="0"/>
              <a:t>Contact Information:</a:t>
            </a:r>
          </a:p>
          <a:p>
            <a:pPr algn="ctr">
              <a:buNone/>
            </a:pPr>
            <a:r>
              <a:rPr lang="en-US" sz="2000" dirty="0" smtClean="0"/>
              <a:t>Susan Overson</a:t>
            </a:r>
          </a:p>
          <a:p>
            <a:pPr algn="ctr">
              <a:buNone/>
            </a:pPr>
            <a:r>
              <a:rPr lang="en-US" sz="2000" dirty="0" smtClean="0"/>
              <a:t> Landscape Architect/Park Planner</a:t>
            </a:r>
          </a:p>
          <a:p>
            <a:pPr algn="ctr">
              <a:buNone/>
            </a:pPr>
            <a:r>
              <a:rPr lang="en-US" sz="2000" dirty="0" smtClean="0"/>
              <a:t>National Park Service</a:t>
            </a:r>
          </a:p>
          <a:p>
            <a:pPr algn="ctr">
              <a:buNone/>
            </a:pPr>
            <a:r>
              <a:rPr lang="en-US" sz="2000" dirty="0" smtClean="0"/>
              <a:t>Mississippi NRRA</a:t>
            </a:r>
          </a:p>
          <a:p>
            <a:pPr algn="ctr">
              <a:buNone/>
            </a:pPr>
            <a:r>
              <a:rPr lang="en-US" sz="2000" dirty="0" smtClean="0"/>
              <a:t>d: 651-293-8436</a:t>
            </a:r>
          </a:p>
          <a:p>
            <a:pPr algn="ctr">
              <a:buNone/>
            </a:pPr>
            <a:r>
              <a:rPr lang="en-US" sz="2000" dirty="0" smtClean="0"/>
              <a:t>susan_overson@nps.gov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888EC641-D3EF-4E8B-94DF-6D736C582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2133600"/>
            <a:ext cx="4368798" cy="32765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National Park Mandate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i="1" dirty="0" smtClean="0"/>
              <a:t>"....</a:t>
            </a:r>
            <a:r>
              <a:rPr lang="en-US" sz="2800" i="1" dirty="0"/>
              <a:t>to conserve the </a:t>
            </a:r>
            <a:r>
              <a:rPr lang="en-US" sz="2800" i="1" dirty="0">
                <a:solidFill>
                  <a:schemeClr val="accent1"/>
                </a:solidFill>
              </a:rPr>
              <a:t>scenery</a:t>
            </a:r>
            <a:r>
              <a:rPr lang="en-US" sz="2800" i="1" dirty="0"/>
              <a:t> and the natural and historic objects and the </a:t>
            </a:r>
            <a:r>
              <a:rPr lang="en-US" sz="2800" i="1" dirty="0" smtClean="0"/>
              <a:t>wildlife </a:t>
            </a:r>
            <a:r>
              <a:rPr lang="en-US" sz="2800" i="1" dirty="0"/>
              <a:t>therein and to provide for the enjoyment of the same in such manner and by such means as will leave them unimpaired for the enjoyment of future generations." </a:t>
            </a:r>
            <a:endParaRPr lang="en-US" sz="2800" i="1" dirty="0" smtClean="0"/>
          </a:p>
          <a:p>
            <a:pPr marL="0" indent="0" algn="just">
              <a:buNone/>
            </a:pPr>
            <a:r>
              <a:rPr lang="en-US" sz="1500" i="1" dirty="0" smtClean="0"/>
              <a:t>                                                   NPS Organic Act, 1916</a:t>
            </a:r>
            <a:endParaRPr lang="en-US" sz="1500" i="1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76115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specific </a:t>
            </a:r>
            <a:r>
              <a:rPr lang="en-US" sz="3600" dirty="0" smtClean="0"/>
              <a:t>strategy for achieving mandate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Established the Trails and Open Space Partnership to collaborate with over 50 agencies and organizations to create a continuous trail and open space</a:t>
            </a:r>
            <a:r>
              <a:rPr lang="en-US" sz="1800" dirty="0"/>
              <a:t> </a:t>
            </a:r>
            <a:r>
              <a:rPr lang="en-US" sz="1800" dirty="0" smtClean="0"/>
              <a:t>corridor along both sides of the river, while protecting the areas nationally significant resources. (1996)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Worked with local governments to update their river corridor protection plans, as required by the state Executive Order (79-19)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Created an open space protection opportunities map (Identified the ecological value of undeveloped land) (2007</a:t>
            </a:r>
            <a:r>
              <a:rPr lang="en-US" sz="18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Worked with Minnesota DNR update the Mississippi River Critical Area rules (2015)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Provided grants to </a:t>
            </a:r>
            <a:r>
              <a:rPr lang="en-US" sz="1800" dirty="0" smtClean="0"/>
              <a:t>local governments to help achieve </a:t>
            </a:r>
            <a:r>
              <a:rPr lang="en-US" sz="1800" dirty="0"/>
              <a:t>goals for protecting the </a:t>
            </a:r>
            <a:r>
              <a:rPr lang="en-US" sz="1800" dirty="0" smtClean="0"/>
              <a:t>river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schemeClr val="accent1"/>
                </a:solidFill>
              </a:rPr>
              <a:t>No legal mechanism for protecting scenic resources in an urban park.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Only precedents we knew of were from the Blue Ridge Parkway (scenic driving experience through rural, mountainous areas)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048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315200" cy="566738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 smtClean="0"/>
              <a:t>Visual Resource Protection Plan (2014)</a:t>
            </a:r>
            <a:endParaRPr lang="en-US" sz="3200" b="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05000"/>
            <a:ext cx="5486400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3323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Visual Resource Protection Plan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fontScale="92500"/>
          </a:bodyPr>
          <a:lstStyle/>
          <a:p>
            <a:pPr marL="347472">
              <a:buFont typeface="Wingdings" panose="05000000000000000000" pitchFamily="2" charset="2"/>
              <a:buChar char="Ø"/>
            </a:pPr>
            <a:r>
              <a:rPr lang="en-US" dirty="0" smtClean="0"/>
              <a:t>Scenic views are some of the most highly valued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Threatened by increasing pressures from land uses associated with urban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Important for the recreational experience</a:t>
            </a:r>
          </a:p>
          <a:p>
            <a:pPr marL="347472">
              <a:buFont typeface="Wingdings" panose="05000000000000000000" pitchFamily="2" charset="2"/>
              <a:buChar char="Ø"/>
            </a:pPr>
            <a:r>
              <a:rPr lang="en-US" dirty="0" smtClean="0"/>
              <a:t>Partnered with the Mississippi River Parkway Commission </a:t>
            </a:r>
          </a:p>
          <a:p>
            <a:pPr marL="804672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 develop a plan to preserve, protect, and enhance views along the Mississippi River and Great River Road Scenic Byway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Funding through the Minnesota Scenic Byway program with match from NPS.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524000"/>
            <a:ext cx="2926080" cy="195072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81400"/>
            <a:ext cx="2926080" cy="21945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 Project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Develop </a:t>
            </a:r>
            <a:r>
              <a:rPr lang="en-US" sz="2400" dirty="0"/>
              <a:t>a methodology to identify and evaluate high-quality viewpoints and scenic </a:t>
            </a:r>
            <a:r>
              <a:rPr lang="en-US" sz="2400" dirty="0" smtClean="0"/>
              <a:t>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Provide </a:t>
            </a:r>
            <a:r>
              <a:rPr lang="en-US" sz="2400" dirty="0"/>
              <a:t>data </a:t>
            </a:r>
            <a:r>
              <a:rPr lang="en-US" sz="2400" dirty="0" smtClean="0"/>
              <a:t>that </a:t>
            </a:r>
            <a:r>
              <a:rPr lang="en-US" sz="2400" dirty="0"/>
              <a:t>can be useful and </a:t>
            </a:r>
            <a:r>
              <a:rPr lang="en-US" sz="2400" dirty="0" smtClean="0"/>
              <a:t>informative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Identify opportunities to enhance and protect views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Engage stakeholders in the assessment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Implementation strategy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09" y="1719872"/>
            <a:ext cx="2990491" cy="203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97731"/>
            <a:ext cx="2971800" cy="188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Specific Outcomes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200" dirty="0"/>
              <a:t>Provide a baseline </a:t>
            </a:r>
            <a:r>
              <a:rPr lang="en-US" sz="2200" dirty="0" smtClean="0"/>
              <a:t>inventory of important views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200" dirty="0" smtClean="0"/>
              <a:t>Identify threats and opportunities for 50 views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200" dirty="0" smtClean="0"/>
              <a:t>Provide a means for evaluating views </a:t>
            </a:r>
            <a:endParaRPr lang="en-US" sz="2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200" dirty="0" smtClean="0"/>
              <a:t>Develop a public participation plan for the evaluation process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200" dirty="0"/>
              <a:t>Identify improvements for top 20 </a:t>
            </a:r>
            <a:r>
              <a:rPr lang="en-US" sz="2200" dirty="0" smtClean="0"/>
              <a:t>views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200" dirty="0"/>
              <a:t>Enhance the </a:t>
            </a:r>
            <a:r>
              <a:rPr lang="en-US" sz="2200" dirty="0" smtClean="0"/>
              <a:t>overall recreation </a:t>
            </a:r>
            <a:r>
              <a:rPr lang="en-US" sz="2200" dirty="0"/>
              <a:t>experience</a:t>
            </a:r>
          </a:p>
          <a:p>
            <a:pPr lvl="0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795907"/>
            <a:ext cx="2844800" cy="189653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862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1713</Words>
  <Application>Microsoft Office PowerPoint</Application>
  <PresentationFormat>On-screen Show (4:3)</PresentationFormat>
  <Paragraphs>249</Paragraphs>
  <Slides>33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Protecting Visual Resources to Enhance Open Space in a (multi-jurisdictional) Urban River Corridor.  </vt:lpstr>
      <vt:lpstr>MISSISSIPPI NRRA</vt:lpstr>
      <vt:lpstr>Existing Public Access to Scenic Resources</vt:lpstr>
      <vt:lpstr>National Park Mandate</vt:lpstr>
      <vt:lpstr>No specific strategy for achieving mandate   </vt:lpstr>
      <vt:lpstr>Visual Resource Protection Plan (2014)</vt:lpstr>
      <vt:lpstr>Visual Resource Protection Plan</vt:lpstr>
      <vt:lpstr> Project Goals</vt:lpstr>
      <vt:lpstr>Specific Outcomes</vt:lpstr>
      <vt:lpstr>Methodology</vt:lpstr>
      <vt:lpstr>Visual Character Unit (VCU)</vt:lpstr>
      <vt:lpstr>Viewpoint Evaluation (VPE)</vt:lpstr>
      <vt:lpstr>Viewpoint Evaluation (VPE)</vt:lpstr>
      <vt:lpstr>Use Intensity &amp; Duration (UID)</vt:lpstr>
      <vt:lpstr>Use Intensity &amp; Duration (UID)</vt:lpstr>
      <vt:lpstr>Stability Risk Factor (SRF)</vt:lpstr>
      <vt:lpstr>Public and Volunteer Involvement</vt:lpstr>
      <vt:lpstr>Volunteers/Public Stakeholders received training on how to rank views </vt:lpstr>
      <vt:lpstr> Viewpoint Ratings (Leaf Off/On)</vt:lpstr>
      <vt:lpstr>Outcomes Potential for Change</vt:lpstr>
      <vt:lpstr>Viewpoint Evaluations Combined Scores</vt:lpstr>
      <vt:lpstr>Management Recommendations for 20 Views</vt:lpstr>
      <vt:lpstr>Recommendations/Next Steps</vt:lpstr>
      <vt:lpstr>Mississippi River Paddle Share Launched August 25, 2016</vt:lpstr>
      <vt:lpstr>  2016 Pilot Project </vt:lpstr>
      <vt:lpstr>NPS/USDOT Volpe Transportation Center </vt:lpstr>
      <vt:lpstr>Partner Roles and Responsibilities</vt:lpstr>
      <vt:lpstr>Sustainable Operations Model</vt:lpstr>
      <vt:lpstr>  2017 Project Budget</vt:lpstr>
      <vt:lpstr>How It Works</vt:lpstr>
      <vt:lpstr>2017 Proposed Expansion</vt:lpstr>
      <vt:lpstr>Next Steps</vt:lpstr>
      <vt:lpstr>Thank you!</vt:lpstr>
    </vt:vector>
  </TitlesOfParts>
  <Company>Otak,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kates</dc:creator>
  <cp:lastModifiedBy>Lamoreux, William Vale</cp:lastModifiedBy>
  <cp:revision>160</cp:revision>
  <dcterms:created xsi:type="dcterms:W3CDTF">2013-04-08T18:47:46Z</dcterms:created>
  <dcterms:modified xsi:type="dcterms:W3CDTF">2017-04-26T16:15:42Z</dcterms:modified>
</cp:coreProperties>
</file>